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1" r:id="rId4"/>
    <p:sldId id="258" r:id="rId5"/>
    <p:sldId id="265" r:id="rId6"/>
    <p:sldId id="264" r:id="rId7"/>
    <p:sldId id="263" r:id="rId8"/>
    <p:sldId id="262" r:id="rId9"/>
    <p:sldId id="267" r:id="rId10"/>
    <p:sldId id="266" r:id="rId11"/>
    <p:sldId id="269" r:id="rId12"/>
    <p:sldId id="268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003C"/>
    <a:srgbClr val="00FE87"/>
    <a:srgbClr val="32003C"/>
    <a:srgbClr val="3204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42"/>
    <p:restoredTop sz="94668"/>
  </p:normalViewPr>
  <p:slideViewPr>
    <p:cSldViewPr snapToGrid="0" snapToObjects="1">
      <p:cViewPr varScale="1">
        <p:scale>
          <a:sx n="198" d="100"/>
          <a:sy n="198" d="100"/>
        </p:scale>
        <p:origin x="224" y="4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https://hawkiit-my.sharepoint.com/personal/dvega3_hawk_iit_edu/Documents/2014_GP_Survey%20(Autosaved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5061135317481"/>
          <c:y val="0.0344319091261133"/>
          <c:w val="0.713165478125613"/>
          <c:h val="0.761522653930554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'[2014_GP_Survey (Autosaved).xlsx]Sheet1'!$AF$2</c:f>
              <c:strCache>
                <c:ptCount val="1"/>
                <c:pt idx="0">
                  <c:v>Agree</c:v>
                </c:pt>
              </c:strCache>
            </c:strRef>
          </c:tx>
          <c:spPr>
            <a:solidFill>
              <a:srgbClr val="32043C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effectLst>
                      <a:outerShdw blurRad="50800" dist="76200" algn="l" rotWithShape="0">
                        <a:prstClr val="black">
                          <a:alpha val="40000"/>
                        </a:prstClr>
                      </a:outerShdw>
                    </a:effectLst>
                    <a:latin typeface="Helvetica Neue" charset="0"/>
                    <a:ea typeface="Helvetica Neue" charset="0"/>
                    <a:cs typeface="Helvetica Neue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'[2014_GP_Survey (Autosaved).xlsx]Sheet1'!$AE$3:$AE$6</c:f>
              <c:strCache>
                <c:ptCount val="4"/>
                <c:pt idx="0">
                  <c:v>18-29</c:v>
                </c:pt>
                <c:pt idx="1">
                  <c:v>30-49</c:v>
                </c:pt>
                <c:pt idx="2">
                  <c:v>50-64</c:v>
                </c:pt>
                <c:pt idx="3">
                  <c:v>65+</c:v>
                </c:pt>
              </c:strCache>
            </c:strRef>
          </c:cat>
          <c:val>
            <c:numRef>
              <c:f>'[2014_GP_Survey (Autosaved).xlsx]Sheet1'!$AF$3:$AF$6</c:f>
              <c:numCache>
                <c:formatCode>General</c:formatCode>
                <c:ptCount val="4"/>
                <c:pt idx="0">
                  <c:v>247.0</c:v>
                </c:pt>
                <c:pt idx="1">
                  <c:v>323.0</c:v>
                </c:pt>
                <c:pt idx="2">
                  <c:v>338.0</c:v>
                </c:pt>
                <c:pt idx="3">
                  <c:v>240.0</c:v>
                </c:pt>
              </c:numCache>
            </c:numRef>
          </c:val>
        </c:ser>
        <c:ser>
          <c:idx val="1"/>
          <c:order val="1"/>
          <c:tx>
            <c:strRef>
              <c:f>'[2014_GP_Survey (Autosaved).xlsx]Sheet1'!$AG$2</c:f>
              <c:strCache>
                <c:ptCount val="1"/>
                <c:pt idx="0">
                  <c:v>Disagree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effectLst>
                      <a:outerShdw blurRad="50800" dist="76200" algn="l" rotWithShape="0">
                        <a:prstClr val="black">
                          <a:alpha val="40000"/>
                        </a:prstClr>
                      </a:outerShdw>
                    </a:effectLst>
                    <a:latin typeface="Helvetica Neue" charset="0"/>
                    <a:ea typeface="Helvetica Neue" charset="0"/>
                    <a:cs typeface="Helvetica Neue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'[2014_GP_Survey (Autosaved).xlsx]Sheet1'!$AE$3:$AE$6</c:f>
              <c:strCache>
                <c:ptCount val="4"/>
                <c:pt idx="0">
                  <c:v>18-29</c:v>
                </c:pt>
                <c:pt idx="1">
                  <c:v>30-49</c:v>
                </c:pt>
                <c:pt idx="2">
                  <c:v>50-64</c:v>
                </c:pt>
                <c:pt idx="3">
                  <c:v>65+</c:v>
                </c:pt>
              </c:strCache>
            </c:strRef>
          </c:cat>
          <c:val>
            <c:numRef>
              <c:f>'[2014_GP_Survey (Autosaved).xlsx]Sheet1'!$AG$3:$AG$6</c:f>
              <c:numCache>
                <c:formatCode>General</c:formatCode>
                <c:ptCount val="4"/>
                <c:pt idx="0">
                  <c:v>87.0</c:v>
                </c:pt>
                <c:pt idx="1">
                  <c:v>165.0</c:v>
                </c:pt>
                <c:pt idx="2">
                  <c:v>238.0</c:v>
                </c:pt>
                <c:pt idx="3">
                  <c:v>213.0</c:v>
                </c:pt>
              </c:numCache>
            </c:numRef>
          </c:val>
        </c:ser>
        <c:ser>
          <c:idx val="2"/>
          <c:order val="2"/>
          <c:tx>
            <c:strRef>
              <c:f>'[2014_GP_Survey (Autosaved).xlsx]Sheet1'!$AH$2</c:f>
              <c:strCache>
                <c:ptCount val="1"/>
                <c:pt idx="0">
                  <c:v>Don’t Know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ln w="1270">
                      <a:noFill/>
                    </a:ln>
                    <a:solidFill>
                      <a:schemeClr val="bg1"/>
                    </a:solidFill>
                    <a:effectLst>
                      <a:outerShdw blurRad="50800" dist="76200" algn="l" rotWithShape="0">
                        <a:prstClr val="black">
                          <a:alpha val="40000"/>
                        </a:prstClr>
                      </a:outerShdw>
                    </a:effectLst>
                    <a:latin typeface="Helvetica Neue" charset="0"/>
                    <a:ea typeface="Helvetica Neue" charset="0"/>
                    <a:cs typeface="Helvetica Neue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'[2014_GP_Survey (Autosaved).xlsx]Sheet1'!$AE$3:$AE$6</c:f>
              <c:strCache>
                <c:ptCount val="4"/>
                <c:pt idx="0">
                  <c:v>18-29</c:v>
                </c:pt>
                <c:pt idx="1">
                  <c:v>30-49</c:v>
                </c:pt>
                <c:pt idx="2">
                  <c:v>50-64</c:v>
                </c:pt>
                <c:pt idx="3">
                  <c:v>65+</c:v>
                </c:pt>
              </c:strCache>
            </c:strRef>
          </c:cat>
          <c:val>
            <c:numRef>
              <c:f>'[2014_GP_Survey (Autosaved).xlsx]Sheet1'!$AH$3:$AH$6</c:f>
              <c:numCache>
                <c:formatCode>General</c:formatCode>
                <c:ptCount val="4"/>
                <c:pt idx="0">
                  <c:v>17.0</c:v>
                </c:pt>
                <c:pt idx="1">
                  <c:v>27.0</c:v>
                </c:pt>
                <c:pt idx="2">
                  <c:v>34.0</c:v>
                </c:pt>
                <c:pt idx="3">
                  <c:v>43.0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overlap val="100"/>
        <c:axId val="-1108605088"/>
        <c:axId val="-1109700176"/>
      </c:barChart>
      <c:catAx>
        <c:axId val="-110860508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800">
                    <a:solidFill>
                      <a:schemeClr val="tx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Age Group</a:t>
                </a:r>
              </a:p>
            </c:rich>
          </c:tx>
          <c:layout>
            <c:manualLayout>
              <c:xMode val="edge"/>
              <c:yMode val="edge"/>
              <c:x val="0.0491700035192917"/>
              <c:y val="0.32243987198504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1109700176"/>
        <c:crosses val="autoZero"/>
        <c:auto val="1"/>
        <c:lblAlgn val="ctr"/>
        <c:lblOffset val="100"/>
        <c:noMultiLvlLbl val="0"/>
      </c:catAx>
      <c:valAx>
        <c:axId val="-1109700176"/>
        <c:scaling>
          <c:orientation val="minMax"/>
          <c:max val="650.0"/>
          <c:min val="0.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800">
                    <a:solidFill>
                      <a:schemeClr val="tx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Number</a:t>
                </a:r>
                <a:r>
                  <a:rPr lang="en-US" sz="800" baseline="0">
                    <a:solidFill>
                      <a:schemeClr val="tx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 of People</a:t>
                </a:r>
                <a:endParaRPr lang="en-US" sz="800">
                  <a:solidFill>
                    <a:schemeClr val="tx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c:rich>
          </c:tx>
          <c:layout>
            <c:manualLayout>
              <c:xMode val="edge"/>
              <c:yMode val="edge"/>
              <c:x val="0.45205648117574"/>
              <c:y val="0.8771768914685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-1108605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</c:legendEntry>
      <c:layout>
        <c:manualLayout>
          <c:xMode val="edge"/>
          <c:yMode val="edge"/>
          <c:x val="0.8359830627205"/>
          <c:y val="0.228807667599172"/>
          <c:w val="0.162021739280728"/>
          <c:h val="0.4191192599669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 Neue" charset="0"/>
              <a:ea typeface="Helvetica Neue" charset="0"/>
              <a:cs typeface="Helvetica Neue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B63F8B-9939-C843-A095-5E03F25B65E9}" type="datetimeFigureOut">
              <a:rPr lang="en-US" smtClean="0"/>
              <a:t>12/8/16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607FB2-3F22-884A-BFD7-82EF6F2EBD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918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65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2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71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5035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288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06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8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2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01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618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28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488D4-0081-C740-8616-B362F6D01090}" type="datetimeFigureOut">
              <a:rPr lang="en-US" smtClean="0"/>
              <a:t>12/8/16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129EC-A187-8C41-B27C-01E5942B3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34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00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80588" y="965199"/>
            <a:ext cx="6766078" cy="4927601"/>
          </a:xfrm>
        </p:spPr>
        <p:txBody>
          <a:bodyPr anchor="ctr">
            <a:normAutofit/>
          </a:bodyPr>
          <a:lstStyle/>
          <a:p>
            <a:pPr algn="l"/>
            <a:r>
              <a:rPr lang="en-US" sz="54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Climate Change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3257" y="965198"/>
            <a:ext cx="2707937" cy="4927602"/>
          </a:xfrm>
        </p:spPr>
        <p:txBody>
          <a:bodyPr anchor="ctr">
            <a:normAutofit/>
          </a:bodyPr>
          <a:lstStyle/>
          <a:p>
            <a:pPr algn="r">
              <a:spcBef>
                <a:spcPts val="0"/>
              </a:spcBef>
            </a:pPr>
            <a:r>
              <a:rPr lang="en-US" sz="2000" b="1" dirty="0">
                <a:solidFill>
                  <a:srgbClr val="00FE87"/>
                </a:solidFill>
                <a:effectLst/>
                <a:latin typeface="Helvetica Neue Medium" charset="0"/>
                <a:ea typeface="Calibri" charset="0"/>
                <a:cs typeface="Times New Roman" charset="0"/>
              </a:rPr>
              <a:t>Citizens For Our Children’s Future</a:t>
            </a:r>
            <a:endParaRPr lang="en-US" sz="2000" dirty="0">
              <a:solidFill>
                <a:srgbClr val="00FE87"/>
              </a:solidFill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42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265" y="876300"/>
            <a:ext cx="6213469" cy="51054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Ocean </a:t>
            </a: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Life </a:t>
            </a:r>
            <a:r>
              <a:rPr lang="en-US" b="1" dirty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Threatened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marR="0" lvl="0" indent="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ife forms with shells and skeletons not growing 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and reproducing normally</a:t>
            </a:r>
          </a:p>
          <a:p>
            <a:pPr marL="0" marR="0" lvl="0" indent="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arine 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food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chain is affected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9" name="Rectangle 8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0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3228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What </a:t>
            </a: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You </a:t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Can </a:t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Do </a:t>
            </a:r>
            <a:endParaRPr lang="en-US" b="1" dirty="0">
              <a:solidFill>
                <a:srgbClr val="37003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Spread the word about climate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change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Study found half of the elderly disagree scientist think Earth is warming due to human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activities</a:t>
            </a:r>
          </a:p>
          <a:p>
            <a:pPr marL="0" indent="0">
              <a:buNone/>
            </a:pPr>
            <a:endParaRPr lang="en-US" sz="24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453592224"/>
              </p:ext>
            </p:extLst>
          </p:nvPr>
        </p:nvGraphicFramePr>
        <p:xfrm>
          <a:off x="4689303" y="3145953"/>
          <a:ext cx="6365367" cy="30680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9" name="Rectangle 8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10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872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4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375" y="983369"/>
            <a:ext cx="7577249" cy="4891261"/>
          </a:xfrm>
          <a:prstGeom prst="rect">
            <a:avLst/>
          </a:prstGeom>
        </p:spPr>
      </p:pic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What </a:t>
            </a: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You </a:t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Can </a:t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Do </a:t>
            </a:r>
            <a:endParaRPr lang="en-US" b="1" dirty="0">
              <a:solidFill>
                <a:srgbClr val="37003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Use your car less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often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Ride a bike or take public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transportation</a:t>
            </a:r>
          </a:p>
          <a:p>
            <a:pPr marL="0" indent="0">
              <a:buNone/>
            </a:pPr>
            <a:endParaRPr lang="en-US" sz="24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Reduce 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air pollution that strengthen climate change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8" name="Rectangle 7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9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762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 Neue" charset="0"/>
                <a:ea typeface="Helvetica Neue" charset="0"/>
                <a:cs typeface="Helvetica Neue" charset="0"/>
              </a:rPr>
              <a:t>Citations</a:t>
            </a:r>
            <a:endParaRPr lang="en-US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May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, Sandra. 2015. </a:t>
            </a:r>
            <a:r>
              <a:rPr lang="en-US" sz="1600" i="1" dirty="0">
                <a:latin typeface="Helvetica Neue" charset="0"/>
                <a:ea typeface="Helvetica Neue" charset="0"/>
                <a:cs typeface="Helvetica Neue" charset="0"/>
              </a:rPr>
              <a:t>What Are Climate and Climate Change?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 September 16. Accessed December 1, 2016. https://www.nasa.gov/audience/forstudents/5-8/features/nasa-knows/what-is-climate-change-58.html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Dictionary.com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.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n.d.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i="1" dirty="0">
                <a:latin typeface="Helvetica Neue" charset="0"/>
                <a:ea typeface="Helvetica Neue" charset="0"/>
                <a:cs typeface="Helvetica Neue" charset="0"/>
              </a:rPr>
              <a:t>climate change.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 Accessed December 1, 2016. http://</a:t>
            </a:r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www.dictionary.com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/browse/climate-change.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OSHA.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n.d.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i="1" dirty="0">
                <a:latin typeface="Helvetica Neue" charset="0"/>
                <a:ea typeface="Helvetica Neue" charset="0"/>
                <a:cs typeface="Helvetica Neue" charset="0"/>
              </a:rPr>
              <a:t>Occupational Heat Exposure.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 Accessed December 1, 2016. https://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www.osha.gov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/SLTC/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heatstress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/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heat_illnesses.html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U.S. Global Change Research Program. 2014. </a:t>
            </a:r>
            <a:r>
              <a:rPr lang="en-US" sz="1600" i="1" dirty="0">
                <a:latin typeface="Helvetica Neue" charset="0"/>
                <a:ea typeface="Helvetica Neue" charset="0"/>
                <a:cs typeface="Helvetica Neue" charset="0"/>
              </a:rPr>
              <a:t>National Climate Assessment.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 Accessed December 1, 2016. http://nca2014.globalchange.gov/highlights/overview/overview#intro-section-2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Red bicycle. http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://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health.hawaii.gov/injuryprevention/files/2013/09/bike_red1.png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Shell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. https://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s-media-cache-ak0.pinimg.com/originals/2c/d0/e1/2cd0e1155f2c9ff416573f8ed9e5d2b0.png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Fire. http://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www.imsheatingandair.com/assets/img/icon-red-heat.png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Oil. http://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www.clipartkid.com/images/795/12-oil-rig-cartoon-design-free-cliparts-that-you-can-download-to-you-27ZFaE-clipart.png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0329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16" name="Rectangle 15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7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b="1" dirty="0">
                <a:solidFill>
                  <a:srgbClr val="37003C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What is climate?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Climate is the average or typical weather </a:t>
            </a:r>
            <a:r>
              <a:rPr lang="en-US" sz="2400" baseline="30000" dirty="0"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Weather is the short-term changes in temperature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Climate in the equator is warm; North pole is cold</a:t>
            </a:r>
          </a:p>
        </p:txBody>
      </p:sp>
    </p:spTree>
    <p:extLst>
      <p:ext uri="{BB962C8B-B14F-4D97-AF65-F5344CB8AC3E}">
        <p14:creationId xmlns:p14="http://schemas.microsoft.com/office/powerpoint/2010/main" val="152378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60" y="1040960"/>
            <a:ext cx="4776079" cy="47760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16" name="Rectangle 15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7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 </a:t>
            </a:r>
            <a:r>
              <a:rPr lang="en-US" b="1" dirty="0">
                <a:solidFill>
                  <a:srgbClr val="37003C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What is C</a:t>
            </a:r>
            <a:r>
              <a:rPr lang="en-US" b="1" dirty="0" smtClean="0">
                <a:solidFill>
                  <a:srgbClr val="37003C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limate </a:t>
            </a:r>
            <a:r>
              <a:rPr lang="en-US" b="1" dirty="0">
                <a:solidFill>
                  <a:srgbClr val="37003C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C</a:t>
            </a:r>
            <a:r>
              <a:rPr lang="en-US" b="1" dirty="0" smtClean="0">
                <a:solidFill>
                  <a:srgbClr val="37003C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hange?</a:t>
            </a:r>
            <a:endParaRPr lang="en-US" b="1" dirty="0">
              <a:solidFill>
                <a:srgbClr val="37003C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Change in Earth’s overall climate </a:t>
            </a:r>
            <a:r>
              <a:rPr lang="en-US" sz="2400" baseline="30000" dirty="0" smtClean="0">
                <a:latin typeface="Helvetica Neue" charset="0"/>
                <a:ea typeface="Helvetica Neue" charset="0"/>
                <a:cs typeface="Helvetica Neue" charset="0"/>
              </a:rPr>
              <a:t>2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0" indent="0">
              <a:buNone/>
            </a:pPr>
            <a:endParaRPr lang="en-US" sz="24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Increase in temperature</a:t>
            </a:r>
          </a:p>
          <a:p>
            <a:pPr marL="0" indent="0">
              <a:buNone/>
            </a:pPr>
            <a:endParaRPr lang="en-US" sz="24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The planet is warming due to human-related activities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1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8" name="Rectangle 7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9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Impacts </a:t>
            </a: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on </a:t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You</a:t>
            </a:r>
            <a:endParaRPr lang="en-US" b="1" dirty="0">
              <a:solidFill>
                <a:srgbClr val="37003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Climate change affects everyone in the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world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In America, we experience longer summers and shorter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winters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Heavier rainfall causing more floods than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before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Other areas experience droughts </a:t>
            </a:r>
          </a:p>
        </p:txBody>
      </p:sp>
    </p:spTree>
    <p:extLst>
      <p:ext uri="{BB962C8B-B14F-4D97-AF65-F5344CB8AC3E}">
        <p14:creationId xmlns:p14="http://schemas.microsoft.com/office/powerpoint/2010/main" val="58656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922" y="902164"/>
            <a:ext cx="5638924" cy="5048716"/>
          </a:xfrm>
          <a:prstGeom prst="rect">
            <a:avLst/>
          </a:prstGeom>
          <a:effectLst>
            <a:softEdge rad="0"/>
          </a:effectLst>
        </p:spPr>
      </p:pic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Causes </a:t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of</a:t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climate change</a:t>
            </a:r>
            <a:endParaRPr lang="en-US" b="1" dirty="0">
              <a:solidFill>
                <a:srgbClr val="37003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Rising concentrations of carbon dioxide in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atmosphere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Burning of coal, oil, and gases increase carbon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dioxide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Carbon dioxide prevents heat from leaving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Earth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Leads to rise temperatures all over the world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8" name="Rectangle 7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9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459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730" y="875730"/>
            <a:ext cx="5106539" cy="5106539"/>
          </a:xfrm>
          <a:prstGeom prst="rect">
            <a:avLst/>
          </a:prstGeom>
        </p:spPr>
      </p:pic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Excessive Heat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More areas face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droughts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Increase in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wildfires</a:t>
            </a:r>
          </a:p>
          <a:p>
            <a:pPr marL="0" indent="0">
              <a:buNone/>
            </a:pPr>
            <a:endParaRPr lang="en-US" sz="200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1">
              <a:buFont typeface="Courier New" charset="0"/>
              <a:buChar char="o"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Pollute the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environment</a:t>
            </a:r>
          </a:p>
          <a:p>
            <a:pPr lvl="1">
              <a:buFont typeface="Courier New" charset="0"/>
              <a:buChar char="o"/>
            </a:pPr>
            <a:endParaRPr lang="en-US" sz="500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1">
              <a:buFont typeface="Courier New" charset="0"/>
              <a:buChar char="o"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Accelerate climate change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8" name="Rectangle 7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9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8233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Excessive </a:t>
            </a: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Heat </a:t>
            </a:r>
            <a:endParaRPr lang="en-US" b="1" dirty="0">
              <a:solidFill>
                <a:srgbClr val="37003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Increase amount heat-related illnesses </a:t>
            </a:r>
            <a:b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such 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as </a:t>
            </a:r>
            <a:r>
              <a:rPr lang="en-US" sz="2400" baseline="30000" dirty="0">
                <a:latin typeface="Helvetica Neue" charset="0"/>
                <a:ea typeface="Helvetica Neue" charset="0"/>
                <a:cs typeface="Helvetica Neue" charset="0"/>
              </a:rPr>
              <a:t>3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1">
              <a:lnSpc>
                <a:spcPct val="100000"/>
              </a:lnSpc>
              <a:buFont typeface="Courier New" charset="0"/>
              <a:buChar char="o"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Heat strokes </a:t>
            </a:r>
          </a:p>
          <a:p>
            <a:pPr lvl="1">
              <a:lnSpc>
                <a:spcPct val="100000"/>
              </a:lnSpc>
              <a:buFont typeface="Courier New" charset="0"/>
              <a:buChar char="o"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Heat cramps</a:t>
            </a:r>
          </a:p>
          <a:p>
            <a:pPr lvl="1">
              <a:lnSpc>
                <a:spcPct val="100000"/>
              </a:lnSpc>
              <a:buFont typeface="Courier New" charset="0"/>
              <a:buChar char="o"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Heat rashes</a:t>
            </a:r>
          </a:p>
          <a:p>
            <a:pPr lvl="1">
              <a:lnSpc>
                <a:spcPct val="100000"/>
              </a:lnSpc>
              <a:buFont typeface="Courier New" charset="0"/>
              <a:buChar char="o"/>
            </a:pP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Heat Exhaustion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8" name="Rectangle 7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9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82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Agriculture </a:t>
            </a: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Sector </a:t>
            </a:r>
            <a:r>
              <a:rPr lang="en-US" b="1" dirty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ffected</a:t>
            </a:r>
            <a:endParaRPr lang="en-US" b="1" dirty="0">
              <a:solidFill>
                <a:srgbClr val="37003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The U.S. has agricultural industry producing $330 billion per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year </a:t>
            </a:r>
            <a:r>
              <a:rPr lang="en-US" sz="2400" baseline="30000" dirty="0" smtClean="0">
                <a:latin typeface="Helvetica Neue" charset="0"/>
                <a:ea typeface="Helvetica Neue" charset="0"/>
                <a:cs typeface="Helvetica Neue" charset="0"/>
              </a:rPr>
              <a:t>4</a:t>
            </a:r>
            <a:endParaRPr lang="en-US" sz="2400" baseline="300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Agricultural systems depend very heavily on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weather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Negative impacts on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weather </a:t>
            </a: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endanger agricultural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industry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 Neue" charset="0"/>
                <a:ea typeface="Helvetica Neue" charset="0"/>
                <a:cs typeface="Helvetica Neue" charset="0"/>
              </a:rPr>
              <a:t>Our food comes from </a:t>
            </a: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agriculture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8" name="Rectangle 7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9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86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Ocean </a:t>
            </a:r>
            <a:b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rgbClr val="37003C"/>
                </a:solidFill>
                <a:latin typeface="Helvetica Neue" charset="0"/>
                <a:ea typeface="Helvetica Neue" charset="0"/>
                <a:cs typeface="Helvetica Neue" charset="0"/>
              </a:rPr>
              <a:t>Life Threatened</a:t>
            </a:r>
            <a:endParaRPr lang="en-US" b="1" dirty="0">
              <a:solidFill>
                <a:srgbClr val="37003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Carbon dioxide is interacting with ocean water</a:t>
            </a:r>
          </a:p>
          <a:p>
            <a:pPr marL="0" indent="0">
              <a:buNone/>
            </a:pPr>
            <a:endParaRPr lang="en-US" sz="105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Water is turning acidic</a:t>
            </a:r>
          </a:p>
          <a:p>
            <a:pPr marL="0" indent="0">
              <a:buNone/>
            </a:pP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marL="0" indent="0">
              <a:buNone/>
            </a:pPr>
            <a:endParaRPr lang="en-US" sz="24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sz="2400" dirty="0" smtClean="0"/>
          </a:p>
          <a:p>
            <a:endParaRPr lang="en-US" sz="2400" dirty="0" smtClean="0"/>
          </a:p>
        </p:txBody>
      </p:sp>
      <p:grpSp>
        <p:nvGrpSpPr>
          <p:cNvPr id="7" name="Group 6"/>
          <p:cNvGrpSpPr/>
          <p:nvPr/>
        </p:nvGrpSpPr>
        <p:grpSpPr>
          <a:xfrm>
            <a:off x="10732936" y="5459351"/>
            <a:ext cx="1137500" cy="1078609"/>
            <a:chOff x="10701224" y="5490842"/>
            <a:chExt cx="1258310" cy="1193165"/>
          </a:xfrm>
        </p:grpSpPr>
        <p:sp>
          <p:nvSpPr>
            <p:cNvPr id="8" name="Rectangle 7"/>
            <p:cNvSpPr/>
            <p:nvPr/>
          </p:nvSpPr>
          <p:spPr>
            <a:xfrm>
              <a:off x="10770813" y="5490842"/>
              <a:ext cx="1188720" cy="1188720"/>
            </a:xfrm>
            <a:prstGeom prst="rect">
              <a:avLst/>
            </a:prstGeom>
            <a:solidFill>
              <a:srgbClr val="3700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  <p:sp>
          <p:nvSpPr>
            <p:cNvPr id="9" name="Text Box 5"/>
            <p:cNvSpPr txBox="1"/>
            <p:nvPr/>
          </p:nvSpPr>
          <p:spPr>
            <a:xfrm>
              <a:off x="10701224" y="5495287"/>
              <a:ext cx="1258310" cy="118872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Citizens 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  <a:p>
              <a:pPr marL="0" marR="0" algn="r">
                <a:spcBef>
                  <a:spcPts val="0"/>
                </a:spcBef>
                <a:spcAft>
                  <a:spcPts val="0"/>
                </a:spcAft>
              </a:pPr>
              <a:r>
                <a:rPr lang="en-US" sz="1500" b="1" dirty="0">
                  <a:solidFill>
                    <a:srgbClr val="00FE87"/>
                  </a:solidFill>
                  <a:effectLst/>
                  <a:latin typeface="Helvetica Neue" charset="0"/>
                  <a:ea typeface="Helvetica Neue" charset="0"/>
                  <a:cs typeface="Helvetica Neue" charset="0"/>
                </a:rPr>
                <a:t>For Our Children’s Future</a:t>
              </a:r>
              <a:endParaRPr lang="en-US" sz="1500" dirty="0">
                <a:effectLst/>
                <a:latin typeface="Helvetica Neue" charset="0"/>
                <a:ea typeface="Helvetica Neue" charset="0"/>
                <a:cs typeface="Helvetica Neue" charset="0"/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462" y="2755741"/>
            <a:ext cx="4690913" cy="372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5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428</TotalTime>
  <Words>418</Words>
  <Application>Microsoft Macintosh PowerPoint</Application>
  <PresentationFormat>Widescreen</PresentationFormat>
  <Paragraphs>113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</vt:lpstr>
      <vt:lpstr>Calibri Light</vt:lpstr>
      <vt:lpstr>Courier New</vt:lpstr>
      <vt:lpstr>Helvetica Neue</vt:lpstr>
      <vt:lpstr>Helvetica Neue Medium</vt:lpstr>
      <vt:lpstr>Times New Roman</vt:lpstr>
      <vt:lpstr>Arial</vt:lpstr>
      <vt:lpstr>Office Theme</vt:lpstr>
      <vt:lpstr>Climate Change</vt:lpstr>
      <vt:lpstr> What is climate?</vt:lpstr>
      <vt:lpstr> What is Climate Change?</vt:lpstr>
      <vt:lpstr>Impacts  on  You</vt:lpstr>
      <vt:lpstr>Causes  of climate change</vt:lpstr>
      <vt:lpstr>Excessive Heat</vt:lpstr>
      <vt:lpstr>Excessive Heat </vt:lpstr>
      <vt:lpstr>Agriculture Sector Affected</vt:lpstr>
      <vt:lpstr>Ocean  Life Threatened</vt:lpstr>
      <vt:lpstr>Ocean  Life Threatened</vt:lpstr>
      <vt:lpstr>What  You  Can  Do </vt:lpstr>
      <vt:lpstr>What  You  Can  Do </vt:lpstr>
      <vt:lpstr>Citations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</dc:title>
  <dc:creator>Daniel Vega</dc:creator>
  <cp:lastModifiedBy>Daniel Vega</cp:lastModifiedBy>
  <cp:revision>36</cp:revision>
  <dcterms:created xsi:type="dcterms:W3CDTF">2016-12-08T08:41:56Z</dcterms:created>
  <dcterms:modified xsi:type="dcterms:W3CDTF">2016-12-08T15:52:15Z</dcterms:modified>
</cp:coreProperties>
</file>

<file path=docProps/thumbnail.jpeg>
</file>